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sldIdLst>
    <p:sldId id="257" r:id="rId2"/>
    <p:sldId id="256" r:id="rId3"/>
    <p:sldId id="265" r:id="rId4"/>
    <p:sldId id="259" r:id="rId5"/>
    <p:sldId id="260" r:id="rId6"/>
    <p:sldId id="258"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7" d="100"/>
          <a:sy n="47" d="100"/>
        </p:scale>
        <p:origin x="-174" y="-8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42577287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29908043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27843988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33038030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15229369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19156897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30601875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41681195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7037940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37451406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25875073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11039655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xmlns="" val="761552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19452192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15926176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AED4F1-27E1-4C66-854E-4F2BA67FF897}" type="datetimeFigureOut">
              <a:rPr lang="en-GB" smtClean="0"/>
              <a:pPr/>
              <a:t>05/04/2018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39503000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2AED4F1-27E1-4C66-854E-4F2BA67FF897}" type="datetimeFigureOut">
              <a:rPr lang="en-GB" smtClean="0"/>
              <a:pPr/>
              <a:t>05/04/2018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5FED4AF-6346-4DE8-AD26-B743A4A3DCE4}" type="slidenum">
              <a:rPr lang="en-GB" smtClean="0"/>
              <a:pPr/>
              <a:t>‹#›</a:t>
            </a:fld>
            <a:endParaRPr lang="en-GB"/>
          </a:p>
        </p:txBody>
      </p:sp>
    </p:spTree>
    <p:extLst>
      <p:ext uri="{BB962C8B-B14F-4D97-AF65-F5344CB8AC3E}">
        <p14:creationId xmlns:p14="http://schemas.microsoft.com/office/powerpoint/2010/main" xmlns="" val="1625819083"/>
      </p:ext>
    </p:extLst>
  </p:cSld>
  <p:clrMap bg1="dk1" tx1="lt1" bg2="dk2" tx2="lt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5191125"/>
          </a:xfrm>
        </p:spPr>
        <p:txBody>
          <a:bodyPr>
            <a:normAutofit/>
          </a:bodyPr>
          <a:lstStyle/>
          <a:p>
            <a:r>
              <a:rPr lang="en-GB" dirty="0" smtClean="0">
                <a:solidFill>
                  <a:srgbClr val="92D050"/>
                </a:solidFill>
              </a:rPr>
              <a:t>Assignment Name:</a:t>
            </a:r>
            <a:br>
              <a:rPr lang="en-GB" dirty="0" smtClean="0">
                <a:solidFill>
                  <a:srgbClr val="92D050"/>
                </a:solidFill>
              </a:rPr>
            </a:br>
            <a:r>
              <a:rPr lang="en-GB" dirty="0" smtClean="0">
                <a:solidFill>
                  <a:srgbClr val="92D050"/>
                </a:solidFill>
              </a:rPr>
              <a:t>Student’s Name:</a:t>
            </a:r>
            <a:br>
              <a:rPr lang="en-GB" dirty="0" smtClean="0">
                <a:solidFill>
                  <a:srgbClr val="92D050"/>
                </a:solidFill>
              </a:rPr>
            </a:br>
            <a:r>
              <a:rPr lang="en-GB" dirty="0" smtClean="0">
                <a:solidFill>
                  <a:srgbClr val="92D050"/>
                </a:solidFill>
              </a:rPr>
              <a:t>Instructor’s Name:</a:t>
            </a:r>
            <a:br>
              <a:rPr lang="en-GB" dirty="0" smtClean="0">
                <a:solidFill>
                  <a:srgbClr val="92D050"/>
                </a:solidFill>
              </a:rPr>
            </a:br>
            <a:r>
              <a:rPr lang="en-GB" dirty="0" smtClean="0">
                <a:solidFill>
                  <a:srgbClr val="92D050"/>
                </a:solidFill>
              </a:rPr>
              <a:t>Date:</a:t>
            </a:r>
            <a:endParaRPr lang="en-GB" dirty="0">
              <a:solidFill>
                <a:srgbClr val="92D050"/>
              </a:solidFill>
            </a:endParaRPr>
          </a:p>
        </p:txBody>
      </p:sp>
    </p:spTree>
    <p:extLst>
      <p:ext uri="{BB962C8B-B14F-4D97-AF65-F5344CB8AC3E}">
        <p14:creationId xmlns:p14="http://schemas.microsoft.com/office/powerpoint/2010/main" xmlns="" val="5405947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365125"/>
            <a:ext cx="10515600" cy="4941888"/>
          </a:xfrm>
        </p:spPr>
        <p:txBody>
          <a:bodyPr>
            <a:normAutofit/>
          </a:bodyPr>
          <a:lstStyle/>
          <a:p>
            <a:pPr algn="ctr"/>
            <a:r>
              <a:rPr lang="en-GB" dirty="0" smtClean="0">
                <a:solidFill>
                  <a:srgbClr val="92D050"/>
                </a:solidFill>
              </a:rPr>
              <a:t/>
            </a:r>
            <a:br>
              <a:rPr lang="en-GB" dirty="0" smtClean="0">
                <a:solidFill>
                  <a:srgbClr val="92D050"/>
                </a:solidFill>
              </a:rPr>
            </a:br>
            <a:r>
              <a:rPr lang="en-GB" dirty="0">
                <a:solidFill>
                  <a:srgbClr val="92D050"/>
                </a:solidFill>
              </a:rPr>
              <a:t/>
            </a:r>
            <a:br>
              <a:rPr lang="en-GB" dirty="0">
                <a:solidFill>
                  <a:srgbClr val="92D050"/>
                </a:solidFill>
              </a:rPr>
            </a:br>
            <a:r>
              <a:rPr lang="en-GB" dirty="0" smtClean="0">
                <a:solidFill>
                  <a:srgbClr val="92D050"/>
                </a:solidFill>
              </a:rPr>
              <a:t>A Presentation on how Nonverbal Communication can enhance Verbal Communication effectively at the work place</a:t>
            </a:r>
            <a:endParaRPr lang="en-GB" dirty="0">
              <a:solidFill>
                <a:srgbClr val="92D050"/>
              </a:solidFill>
            </a:endParaRPr>
          </a:p>
        </p:txBody>
      </p:sp>
    </p:spTree>
    <p:extLst>
      <p:ext uri="{BB962C8B-B14F-4D97-AF65-F5344CB8AC3E}">
        <p14:creationId xmlns:p14="http://schemas.microsoft.com/office/powerpoint/2010/main" xmlns="" val="22034259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4" name="Content Placeholder 3"/>
          <p:cNvSpPr>
            <a:spLocks noGrp="1"/>
          </p:cNvSpPr>
          <p:nvPr>
            <p:ph idx="1"/>
          </p:nvPr>
        </p:nvSpPr>
        <p:spPr/>
        <p:txBody>
          <a:bodyPr>
            <a:normAutofit/>
          </a:bodyPr>
          <a:lstStyle/>
          <a:p>
            <a:r>
              <a:rPr lang="en-GB" sz="2400" dirty="0" smtClean="0">
                <a:solidFill>
                  <a:srgbClr val="92D050"/>
                </a:solidFill>
              </a:rPr>
              <a:t>Communication is the act of sending ideas and messages via mutually understood signs and semiotic rules from one point to another.</a:t>
            </a:r>
          </a:p>
          <a:p>
            <a:r>
              <a:rPr lang="en-GB" sz="2400" dirty="0" smtClean="0">
                <a:solidFill>
                  <a:srgbClr val="92D050"/>
                </a:solidFill>
              </a:rPr>
              <a:t>For communication to be effective, it has to be well understood by the recipient.</a:t>
            </a:r>
          </a:p>
          <a:p>
            <a:r>
              <a:rPr lang="en-GB" sz="2400" dirty="0" smtClean="0">
                <a:solidFill>
                  <a:srgbClr val="92D050"/>
                </a:solidFill>
              </a:rPr>
              <a:t>It is generally classified into verbal and non verbal communication.</a:t>
            </a:r>
            <a:endParaRPr lang="en-GB" sz="2400" dirty="0">
              <a:solidFill>
                <a:srgbClr val="92D050"/>
              </a:solidFill>
            </a:endParaRPr>
          </a:p>
        </p:txBody>
      </p:sp>
    </p:spTree>
    <p:extLst>
      <p:ext uri="{BB962C8B-B14F-4D97-AF65-F5344CB8AC3E}">
        <p14:creationId xmlns:p14="http://schemas.microsoft.com/office/powerpoint/2010/main" xmlns="" val="8699159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1"/>
          </p:nvPr>
        </p:nvSpPr>
        <p:spPr/>
        <p:txBody>
          <a:bodyPr>
            <a:normAutofit fontScale="85000" lnSpcReduction="20000"/>
          </a:bodyPr>
          <a:lstStyle/>
          <a:p>
            <a:r>
              <a:rPr lang="en-GB" sz="2400" dirty="0" smtClean="0">
                <a:solidFill>
                  <a:srgbClr val="92D050"/>
                </a:solidFill>
              </a:rPr>
              <a:t>Nonverbal communication is communication through wordless cues.</a:t>
            </a:r>
          </a:p>
          <a:p>
            <a:r>
              <a:rPr lang="en-GB" sz="2400" dirty="0">
                <a:solidFill>
                  <a:srgbClr val="92D050"/>
                </a:solidFill>
              </a:rPr>
              <a:t>Examples include: facial expressions, body language, eye contact, tone of voice, gestures and use of space</a:t>
            </a:r>
          </a:p>
          <a:p>
            <a:r>
              <a:rPr lang="en-GB" sz="2400" dirty="0" smtClean="0">
                <a:solidFill>
                  <a:srgbClr val="92D050"/>
                </a:solidFill>
              </a:rPr>
              <a:t>Verbal Communication on the other hand is communication through word of mouth.</a:t>
            </a:r>
          </a:p>
          <a:p>
            <a:r>
              <a:rPr lang="en-GB" sz="2400" dirty="0" smtClean="0">
                <a:solidFill>
                  <a:srgbClr val="92D050"/>
                </a:solidFill>
              </a:rPr>
              <a:t>Examples include: public speaking, office meetings, Chief barazas among others</a:t>
            </a:r>
          </a:p>
          <a:p>
            <a:endParaRPr lang="en-GB" sz="2400" dirty="0">
              <a:solidFill>
                <a:srgbClr val="92D050"/>
              </a:solidFill>
            </a:endParaRPr>
          </a:p>
        </p:txBody>
      </p:sp>
      <p:sp>
        <p:nvSpPr>
          <p:cNvPr id="10" name="Content Placeholder 9"/>
          <p:cNvSpPr>
            <a:spLocks noGrp="1"/>
          </p:cNvSpPr>
          <p:nvPr>
            <p:ph sz="half" idx="2"/>
          </p:nvPr>
        </p:nvSpPr>
        <p:spPr/>
        <p:txBody>
          <a:bodyPr>
            <a:normAutofit fontScale="85000" lnSpcReduction="20000"/>
          </a:bodyPr>
          <a:lstStyle/>
          <a:p>
            <a:r>
              <a:rPr lang="en-GB" sz="2400" dirty="0">
                <a:solidFill>
                  <a:srgbClr val="92D050"/>
                </a:solidFill>
              </a:rPr>
              <a:t>Nonverbal communication is a crucial aspect of communication.</a:t>
            </a:r>
          </a:p>
          <a:p>
            <a:r>
              <a:rPr lang="en-GB" sz="2400" dirty="0" smtClean="0">
                <a:solidFill>
                  <a:srgbClr val="92D050"/>
                </a:solidFill>
              </a:rPr>
              <a:t>Nonverbal communication sets the tone of communication and can easily undermine your words if not carefully controlled.</a:t>
            </a:r>
          </a:p>
          <a:p>
            <a:r>
              <a:rPr lang="en-GB" sz="2400" dirty="0" smtClean="0">
                <a:solidFill>
                  <a:srgbClr val="92D050"/>
                </a:solidFill>
              </a:rPr>
              <a:t>It has five main effects on our verbal messages namely: contradiction, repetition, substitution, complementing  and accenting.</a:t>
            </a:r>
            <a:endParaRPr lang="en-GB" sz="2400" dirty="0">
              <a:solidFill>
                <a:srgbClr val="92D050"/>
              </a:solidFill>
            </a:endParaRPr>
          </a:p>
        </p:txBody>
      </p:sp>
      <p:sp>
        <p:nvSpPr>
          <p:cNvPr id="11" name="Title 10"/>
          <p:cNvSpPr>
            <a:spLocks noGrp="1"/>
          </p:cNvSpPr>
          <p:nvPr>
            <p:ph type="title"/>
          </p:nvPr>
        </p:nvSpPr>
        <p:spPr/>
        <p:txBody>
          <a:bodyPr/>
          <a:lstStyle/>
          <a:p>
            <a:r>
              <a:rPr lang="en-GB" dirty="0" smtClean="0"/>
              <a:t>Definition of terms</a:t>
            </a:r>
            <a:endParaRPr lang="en-GB" dirty="0"/>
          </a:p>
        </p:txBody>
      </p:sp>
    </p:spTree>
    <p:extLst>
      <p:ext uri="{BB962C8B-B14F-4D97-AF65-F5344CB8AC3E}">
        <p14:creationId xmlns:p14="http://schemas.microsoft.com/office/powerpoint/2010/main" xmlns="" val="37211196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Effects of Nonverbal Communication</a:t>
            </a:r>
            <a:endParaRPr lang="en-GB" dirty="0"/>
          </a:p>
        </p:txBody>
      </p:sp>
      <p:sp>
        <p:nvSpPr>
          <p:cNvPr id="6" name="Content Placeholder 5"/>
          <p:cNvSpPr>
            <a:spLocks noGrp="1"/>
          </p:cNvSpPr>
          <p:nvPr>
            <p:ph idx="1"/>
          </p:nvPr>
        </p:nvSpPr>
        <p:spPr/>
        <p:txBody>
          <a:bodyPr>
            <a:normAutofit/>
          </a:bodyPr>
          <a:lstStyle/>
          <a:p>
            <a:pPr>
              <a:buFont typeface="+mj-lt"/>
              <a:buAutoNum type="arabicPeriod"/>
            </a:pPr>
            <a:r>
              <a:rPr lang="en-GB" sz="2400" dirty="0" smtClean="0">
                <a:solidFill>
                  <a:srgbClr val="92D050"/>
                </a:solidFill>
              </a:rPr>
              <a:t>Contradiction- it can  make the speaker appear untruthful in their presentation</a:t>
            </a:r>
          </a:p>
          <a:p>
            <a:pPr>
              <a:buFont typeface="+mj-lt"/>
              <a:buAutoNum type="arabicPeriod"/>
            </a:pPr>
            <a:r>
              <a:rPr lang="en-GB" sz="2400" dirty="0" smtClean="0">
                <a:solidFill>
                  <a:srgbClr val="92D050"/>
                </a:solidFill>
              </a:rPr>
              <a:t>Repetition- It reinforces the verbal message</a:t>
            </a:r>
          </a:p>
          <a:p>
            <a:pPr>
              <a:buFont typeface="+mj-lt"/>
              <a:buAutoNum type="arabicPeriod"/>
            </a:pPr>
            <a:r>
              <a:rPr lang="en-GB" sz="2400" dirty="0" smtClean="0">
                <a:solidFill>
                  <a:srgbClr val="92D050"/>
                </a:solidFill>
              </a:rPr>
              <a:t>Substitution- It can take the place of words</a:t>
            </a:r>
          </a:p>
          <a:p>
            <a:pPr>
              <a:buFont typeface="+mj-lt"/>
              <a:buAutoNum type="arabicPeriod"/>
            </a:pPr>
            <a:r>
              <a:rPr lang="en-GB" sz="2400" dirty="0" smtClean="0">
                <a:solidFill>
                  <a:srgbClr val="92D050"/>
                </a:solidFill>
              </a:rPr>
              <a:t>Complementing- It supports the verbal message</a:t>
            </a:r>
          </a:p>
          <a:p>
            <a:pPr>
              <a:buFont typeface="+mj-lt"/>
              <a:buAutoNum type="arabicPeriod"/>
            </a:pPr>
            <a:r>
              <a:rPr lang="en-GB" sz="2400" dirty="0" smtClean="0">
                <a:solidFill>
                  <a:srgbClr val="92D050"/>
                </a:solidFill>
              </a:rPr>
              <a:t>Accenting- It highlights key points on  what is being said</a:t>
            </a:r>
            <a:endParaRPr lang="en-GB" sz="2400" dirty="0">
              <a:solidFill>
                <a:srgbClr val="92D050"/>
              </a:solidFill>
            </a:endParaRPr>
          </a:p>
        </p:txBody>
      </p:sp>
    </p:spTree>
    <p:extLst>
      <p:ext uri="{BB962C8B-B14F-4D97-AF65-F5344CB8AC3E}">
        <p14:creationId xmlns:p14="http://schemas.microsoft.com/office/powerpoint/2010/main" xmlns="" val="729817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Situation 1: Making a presentation to a team</a:t>
            </a:r>
            <a:endParaRPr lang="en-GB"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GB" sz="2400" dirty="0" smtClean="0">
                <a:solidFill>
                  <a:srgbClr val="92D050"/>
                </a:solidFill>
              </a:rPr>
              <a:t>Nonverbal communication is the most challenging aspect in public speaking if one is not well prepared.</a:t>
            </a:r>
          </a:p>
          <a:p>
            <a:pPr>
              <a:buFont typeface="Wingdings" panose="05000000000000000000" pitchFamily="2" charset="2"/>
              <a:buChar char="Ø"/>
            </a:pPr>
            <a:r>
              <a:rPr lang="en-GB" sz="2400" dirty="0" smtClean="0">
                <a:solidFill>
                  <a:srgbClr val="92D050"/>
                </a:solidFill>
              </a:rPr>
              <a:t>The presenter should be well prepared to avoid circumstances where nonverbal cues contradict the verbal message.</a:t>
            </a:r>
          </a:p>
          <a:p>
            <a:pPr>
              <a:buFont typeface="Wingdings" panose="05000000000000000000" pitchFamily="2" charset="2"/>
              <a:buChar char="Ø"/>
            </a:pPr>
            <a:r>
              <a:rPr lang="en-GB" sz="2400" dirty="0" smtClean="0">
                <a:solidFill>
                  <a:srgbClr val="92D050"/>
                </a:solidFill>
              </a:rPr>
              <a:t>Key points to note are: research well the topic, have the right facts and figures, use testimonials, be confident, dress according to the occasion, make eye contact and ensure that your body language complements what you are speaking.</a:t>
            </a:r>
            <a:endParaRPr lang="en-GB" sz="2400" dirty="0">
              <a:solidFill>
                <a:srgbClr val="92D050"/>
              </a:solidFill>
            </a:endParaRPr>
          </a:p>
        </p:txBody>
      </p:sp>
    </p:spTree>
    <p:extLst>
      <p:ext uri="{BB962C8B-B14F-4D97-AF65-F5344CB8AC3E}">
        <p14:creationId xmlns:p14="http://schemas.microsoft.com/office/powerpoint/2010/main" xmlns="" val="1154320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Enhancing Verbal Communication during a Presentation</a:t>
            </a:r>
            <a:endParaRPr lang="en-GB" dirty="0"/>
          </a:p>
        </p:txBody>
      </p:sp>
      <p:sp>
        <p:nvSpPr>
          <p:cNvPr id="3" name="Content Placeholder 2"/>
          <p:cNvSpPr>
            <a:spLocks noGrp="1"/>
          </p:cNvSpPr>
          <p:nvPr>
            <p:ph idx="1"/>
          </p:nvPr>
        </p:nvSpPr>
        <p:spPr/>
        <p:txBody>
          <a:bodyPr>
            <a:normAutofit fontScale="85000" lnSpcReduction="20000"/>
          </a:bodyPr>
          <a:lstStyle/>
          <a:p>
            <a:r>
              <a:rPr lang="en-GB" sz="2400" dirty="0" smtClean="0">
                <a:solidFill>
                  <a:srgbClr val="92D050"/>
                </a:solidFill>
              </a:rPr>
              <a:t>Come out strong</a:t>
            </a:r>
          </a:p>
          <a:p>
            <a:r>
              <a:rPr lang="en-GB" sz="2400" dirty="0" smtClean="0">
                <a:solidFill>
                  <a:srgbClr val="92D050"/>
                </a:solidFill>
              </a:rPr>
              <a:t>Be well prepared</a:t>
            </a:r>
          </a:p>
          <a:p>
            <a:r>
              <a:rPr lang="en-GB" sz="2400" dirty="0" smtClean="0">
                <a:solidFill>
                  <a:srgbClr val="92D050"/>
                </a:solidFill>
              </a:rPr>
              <a:t>Be audible</a:t>
            </a:r>
          </a:p>
          <a:p>
            <a:r>
              <a:rPr lang="en-GB" sz="2400" dirty="0" smtClean="0">
                <a:solidFill>
                  <a:srgbClr val="92D050"/>
                </a:solidFill>
              </a:rPr>
              <a:t>Use testimonials</a:t>
            </a:r>
          </a:p>
          <a:p>
            <a:r>
              <a:rPr lang="en-GB" sz="2400" dirty="0" smtClean="0">
                <a:solidFill>
                  <a:srgbClr val="92D050"/>
                </a:solidFill>
              </a:rPr>
              <a:t>Refer sources of your information</a:t>
            </a:r>
          </a:p>
          <a:p>
            <a:r>
              <a:rPr lang="en-GB" sz="2400" dirty="0" smtClean="0">
                <a:solidFill>
                  <a:srgbClr val="92D050"/>
                </a:solidFill>
              </a:rPr>
              <a:t>Be welcoming and exciting in your presentation</a:t>
            </a:r>
          </a:p>
          <a:p>
            <a:r>
              <a:rPr lang="en-GB" sz="2400" dirty="0" smtClean="0">
                <a:solidFill>
                  <a:srgbClr val="92D050"/>
                </a:solidFill>
              </a:rPr>
              <a:t>Speak with confidence</a:t>
            </a:r>
          </a:p>
          <a:p>
            <a:r>
              <a:rPr lang="en-GB" sz="2400" dirty="0" smtClean="0">
                <a:solidFill>
                  <a:srgbClr val="92D050"/>
                </a:solidFill>
              </a:rPr>
              <a:t>Make good use of the stage</a:t>
            </a:r>
          </a:p>
          <a:p>
            <a:r>
              <a:rPr lang="en-GB" sz="2400" dirty="0" smtClean="0">
                <a:solidFill>
                  <a:srgbClr val="92D050"/>
                </a:solidFill>
              </a:rPr>
              <a:t>Avoid unnecessary gestures</a:t>
            </a:r>
          </a:p>
          <a:p>
            <a:r>
              <a:rPr lang="en-GB" sz="2400" dirty="0" smtClean="0">
                <a:solidFill>
                  <a:srgbClr val="92D050"/>
                </a:solidFill>
              </a:rPr>
              <a:t>Be well groomed</a:t>
            </a:r>
            <a:endParaRPr lang="en-GB" sz="2400" dirty="0">
              <a:solidFill>
                <a:srgbClr val="92D050"/>
              </a:solidFill>
            </a:endParaRPr>
          </a:p>
        </p:txBody>
      </p:sp>
    </p:spTree>
    <p:extLst>
      <p:ext uri="{BB962C8B-B14F-4D97-AF65-F5344CB8AC3E}">
        <p14:creationId xmlns:p14="http://schemas.microsoft.com/office/powerpoint/2010/main" xmlns="" val="1974529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fontScale="92500" lnSpcReduction="10000"/>
          </a:bodyPr>
          <a:lstStyle/>
          <a:p>
            <a:r>
              <a:rPr lang="en-GB" sz="2400" dirty="0" smtClean="0">
                <a:solidFill>
                  <a:srgbClr val="92D050"/>
                </a:solidFill>
              </a:rPr>
              <a:t>In order to win your audience at first glance, come out strong . Put a natural and genuine smile to show your confidence.</a:t>
            </a:r>
          </a:p>
          <a:p>
            <a:r>
              <a:rPr lang="en-GB" sz="2400" dirty="0" smtClean="0">
                <a:solidFill>
                  <a:srgbClr val="92D050"/>
                </a:solidFill>
              </a:rPr>
              <a:t>Ensure you gauge the reactions of the audience. If they are attentive to the subject, then you are good to go otherwise ensure to always hook them to the agenda with exciting and entertaining topics this helps to enhance the verbal messages that you intend to convey.</a:t>
            </a:r>
          </a:p>
          <a:p>
            <a:r>
              <a:rPr lang="en-GB" sz="2400" dirty="0" smtClean="0">
                <a:solidFill>
                  <a:srgbClr val="92D050"/>
                </a:solidFill>
              </a:rPr>
              <a:t>Always be brief, clear, timely, conscious and correct in the messages that you send to the audience.</a:t>
            </a:r>
          </a:p>
          <a:p>
            <a:r>
              <a:rPr lang="en-GB" sz="2400" dirty="0" smtClean="0">
                <a:solidFill>
                  <a:srgbClr val="92D050"/>
                </a:solidFill>
              </a:rPr>
              <a:t>Acquire all the necessary information prior to your presentation for it to be effective.</a:t>
            </a:r>
          </a:p>
          <a:p>
            <a:endParaRPr lang="en-GB" sz="2400" dirty="0">
              <a:solidFill>
                <a:srgbClr val="92D050"/>
              </a:solidFill>
            </a:endParaRPr>
          </a:p>
        </p:txBody>
      </p:sp>
    </p:spTree>
    <p:extLst>
      <p:ext uri="{BB962C8B-B14F-4D97-AF65-F5344CB8AC3E}">
        <p14:creationId xmlns:p14="http://schemas.microsoft.com/office/powerpoint/2010/main" xmlns="" val="8946656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p:txBody>
          <a:bodyPr>
            <a:normAutofit/>
          </a:bodyPr>
          <a:lstStyle/>
          <a:p>
            <a:r>
              <a:rPr lang="en-GB" sz="2400" dirty="0" smtClean="0">
                <a:solidFill>
                  <a:srgbClr val="92D050"/>
                </a:solidFill>
              </a:rPr>
              <a:t>Use examples and case scenarios that will aid you in elaborating some concepts to your audience. Testimonials helps the message to stick more when compared with an hour or so theory and lecture.</a:t>
            </a:r>
          </a:p>
          <a:p>
            <a:r>
              <a:rPr lang="en-GB" sz="2400" dirty="0" smtClean="0">
                <a:solidFill>
                  <a:srgbClr val="92D050"/>
                </a:solidFill>
              </a:rPr>
              <a:t>Give your audience some time to synthesize what you’ve told them by entertaining them with some nice stories related to your presentation. This helps win them even more.</a:t>
            </a:r>
            <a:r>
              <a:rPr lang="en-US" sz="2400" dirty="0"/>
              <a:t> </a:t>
            </a:r>
            <a:r>
              <a:rPr lang="en-US" sz="2400" dirty="0">
                <a:solidFill>
                  <a:srgbClr val="92D050"/>
                </a:solidFill>
              </a:rPr>
              <a:t>(Calero, 2005).</a:t>
            </a:r>
            <a:endParaRPr lang="en-GB" sz="2400" dirty="0">
              <a:solidFill>
                <a:srgbClr val="92D050"/>
              </a:solidFill>
            </a:endParaRPr>
          </a:p>
          <a:p>
            <a:endParaRPr lang="en-GB" sz="2400" dirty="0">
              <a:solidFill>
                <a:srgbClr val="92D050"/>
              </a:solidFill>
            </a:endParaRPr>
          </a:p>
        </p:txBody>
      </p:sp>
    </p:spTree>
    <p:extLst>
      <p:ext uri="{BB962C8B-B14F-4D97-AF65-F5344CB8AC3E}">
        <p14:creationId xmlns:p14="http://schemas.microsoft.com/office/powerpoint/2010/main" xmlns="" val="37509289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Situation 2:</a:t>
            </a:r>
            <a:r>
              <a:rPr lang="en-US" b="1" dirty="0"/>
              <a:t>Meeting People</a:t>
            </a:r>
            <a:r>
              <a:rPr lang="en-GB" dirty="0"/>
              <a:t/>
            </a:r>
            <a:br>
              <a:rPr lang="en-GB" dirty="0"/>
            </a:br>
            <a:endParaRPr lang="en-GB" dirty="0"/>
          </a:p>
        </p:txBody>
      </p:sp>
      <p:sp>
        <p:nvSpPr>
          <p:cNvPr id="3" name="Content Placeholder 2"/>
          <p:cNvSpPr>
            <a:spLocks noGrp="1"/>
          </p:cNvSpPr>
          <p:nvPr>
            <p:ph idx="1"/>
          </p:nvPr>
        </p:nvSpPr>
        <p:spPr/>
        <p:txBody>
          <a:bodyPr>
            <a:normAutofit fontScale="92500"/>
          </a:bodyPr>
          <a:lstStyle/>
          <a:p>
            <a:r>
              <a:rPr lang="en-GB" sz="2400" dirty="0" smtClean="0">
                <a:solidFill>
                  <a:srgbClr val="92D050"/>
                </a:solidFill>
              </a:rPr>
              <a:t>Relationship building is our everyday encounter.</a:t>
            </a:r>
          </a:p>
          <a:p>
            <a:r>
              <a:rPr lang="en-GB" sz="2400" dirty="0" smtClean="0">
                <a:solidFill>
                  <a:srgbClr val="92D050"/>
                </a:solidFill>
              </a:rPr>
              <a:t>We interact with people on daily basis.</a:t>
            </a:r>
          </a:p>
          <a:p>
            <a:r>
              <a:rPr lang="en-GB" sz="2400" dirty="0" smtClean="0">
                <a:solidFill>
                  <a:srgbClr val="92D050"/>
                </a:solidFill>
              </a:rPr>
              <a:t>Knowing how to relate better is important in order for our messages to be well understood by our intended recipients.</a:t>
            </a:r>
          </a:p>
          <a:p>
            <a:r>
              <a:rPr lang="en-GB" sz="2400" dirty="0" smtClean="0">
                <a:solidFill>
                  <a:srgbClr val="92D050"/>
                </a:solidFill>
              </a:rPr>
              <a:t>Nonverbal communication is a characteristic of our meetings.</a:t>
            </a:r>
          </a:p>
          <a:p>
            <a:r>
              <a:rPr lang="en-GB" sz="2400" dirty="0" smtClean="0">
                <a:solidFill>
                  <a:srgbClr val="92D050"/>
                </a:solidFill>
              </a:rPr>
              <a:t>Our body language, facial expressions, eye contact, use of gestures and space as well as tonal variations have a lot of impact on our verbal communication.</a:t>
            </a:r>
            <a:endParaRPr lang="en-GB" sz="2400" dirty="0">
              <a:solidFill>
                <a:srgbClr val="92D050"/>
              </a:solidFill>
            </a:endParaRPr>
          </a:p>
        </p:txBody>
      </p:sp>
    </p:spTree>
    <p:extLst>
      <p:ext uri="{BB962C8B-B14F-4D97-AF65-F5344CB8AC3E}">
        <p14:creationId xmlns:p14="http://schemas.microsoft.com/office/powerpoint/2010/main" xmlns="" val="9610582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Tips on how to enhance verbal communication when we meet people</a:t>
            </a:r>
            <a:endParaRPr lang="en-GB" dirty="0"/>
          </a:p>
        </p:txBody>
      </p:sp>
      <p:sp>
        <p:nvSpPr>
          <p:cNvPr id="3" name="Content Placeholder 2"/>
          <p:cNvSpPr>
            <a:spLocks noGrp="1"/>
          </p:cNvSpPr>
          <p:nvPr>
            <p:ph idx="1"/>
          </p:nvPr>
        </p:nvSpPr>
        <p:spPr/>
        <p:txBody>
          <a:bodyPr>
            <a:normAutofit/>
          </a:bodyPr>
          <a:lstStyle/>
          <a:p>
            <a:r>
              <a:rPr lang="en-GB" sz="2400" dirty="0" smtClean="0">
                <a:solidFill>
                  <a:srgbClr val="92D050"/>
                </a:solidFill>
              </a:rPr>
              <a:t>Greet people</a:t>
            </a:r>
          </a:p>
          <a:p>
            <a:r>
              <a:rPr lang="en-GB" sz="2400" dirty="0" smtClean="0">
                <a:solidFill>
                  <a:srgbClr val="92D050"/>
                </a:solidFill>
              </a:rPr>
              <a:t>Do some introduction</a:t>
            </a:r>
          </a:p>
          <a:p>
            <a:r>
              <a:rPr lang="en-GB" sz="2400" dirty="0" smtClean="0">
                <a:solidFill>
                  <a:srgbClr val="92D050"/>
                </a:solidFill>
              </a:rPr>
              <a:t>Be courteous on what you have to say.</a:t>
            </a:r>
          </a:p>
          <a:p>
            <a:r>
              <a:rPr lang="en-GB" sz="2400" dirty="0" smtClean="0">
                <a:solidFill>
                  <a:srgbClr val="92D050"/>
                </a:solidFill>
              </a:rPr>
              <a:t>Be conscious of your nonverbal cues so that they don’t contradict your verbal messages.</a:t>
            </a:r>
          </a:p>
          <a:p>
            <a:r>
              <a:rPr lang="en-GB" sz="2400" dirty="0" smtClean="0">
                <a:solidFill>
                  <a:srgbClr val="92D050"/>
                </a:solidFill>
              </a:rPr>
              <a:t>Observe courtesy</a:t>
            </a:r>
            <a:endParaRPr lang="en-GB" sz="2400" dirty="0">
              <a:solidFill>
                <a:srgbClr val="92D050"/>
              </a:solidFill>
            </a:endParaRPr>
          </a:p>
        </p:txBody>
      </p:sp>
    </p:spTree>
    <p:extLst>
      <p:ext uri="{BB962C8B-B14F-4D97-AF65-F5344CB8AC3E}">
        <p14:creationId xmlns:p14="http://schemas.microsoft.com/office/powerpoint/2010/main" xmlns="" val="4073573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fontScale="92500" lnSpcReduction="20000"/>
          </a:bodyPr>
          <a:lstStyle/>
          <a:p>
            <a:r>
              <a:rPr lang="en-US" sz="2400" dirty="0">
                <a:solidFill>
                  <a:srgbClr val="92D050"/>
                </a:solidFill>
              </a:rPr>
              <a:t>Ensuring positive nonverbal communication in our communication is a sure bet of connecting well with other people, expressing what you mean and nurturing good relationships</a:t>
            </a:r>
            <a:r>
              <a:rPr lang="en-US" sz="2400" dirty="0" smtClean="0">
                <a:solidFill>
                  <a:srgbClr val="92D050"/>
                </a:solidFill>
              </a:rPr>
              <a:t>.</a:t>
            </a:r>
          </a:p>
          <a:p>
            <a:r>
              <a:rPr lang="en-US" sz="2400" dirty="0" smtClean="0">
                <a:solidFill>
                  <a:srgbClr val="92D050"/>
                </a:solidFill>
              </a:rPr>
              <a:t> </a:t>
            </a:r>
            <a:r>
              <a:rPr lang="en-US" sz="2400" dirty="0">
                <a:solidFill>
                  <a:srgbClr val="92D050"/>
                </a:solidFill>
              </a:rPr>
              <a:t>During our interactions, we continuously send and receive wordless signals. </a:t>
            </a:r>
            <a:endParaRPr lang="en-US" sz="2400" dirty="0" smtClean="0">
              <a:solidFill>
                <a:srgbClr val="92D050"/>
              </a:solidFill>
            </a:endParaRPr>
          </a:p>
          <a:p>
            <a:r>
              <a:rPr lang="en-US" sz="2400" dirty="0" smtClean="0">
                <a:solidFill>
                  <a:srgbClr val="92D050"/>
                </a:solidFill>
              </a:rPr>
              <a:t>These </a:t>
            </a:r>
            <a:r>
              <a:rPr lang="en-US" sz="2400" dirty="0">
                <a:solidFill>
                  <a:srgbClr val="92D050"/>
                </a:solidFill>
              </a:rPr>
              <a:t>signals and gestures send </a:t>
            </a:r>
            <a:r>
              <a:rPr lang="en-US" sz="2400" dirty="0" smtClean="0">
                <a:solidFill>
                  <a:srgbClr val="92D050"/>
                </a:solidFill>
              </a:rPr>
              <a:t>important messages</a:t>
            </a:r>
            <a:r>
              <a:rPr lang="en-US" sz="2400" dirty="0">
                <a:solidFill>
                  <a:srgbClr val="92D050"/>
                </a:solidFill>
              </a:rPr>
              <a:t>. In most circumstances what we speak and what the body portrays are two different things. </a:t>
            </a:r>
            <a:endParaRPr lang="en-US" sz="2400" dirty="0" smtClean="0">
              <a:solidFill>
                <a:srgbClr val="92D050"/>
              </a:solidFill>
            </a:endParaRPr>
          </a:p>
          <a:p>
            <a:r>
              <a:rPr lang="en-US" sz="2400" dirty="0" smtClean="0">
                <a:solidFill>
                  <a:srgbClr val="92D050"/>
                </a:solidFill>
              </a:rPr>
              <a:t>In </a:t>
            </a:r>
            <a:r>
              <a:rPr lang="en-US" sz="2400" dirty="0">
                <a:solidFill>
                  <a:srgbClr val="92D050"/>
                </a:solidFill>
              </a:rPr>
              <a:t>the event one is faced with these mixed signals, they have to choose what to believe, the nonverbal or verbal cue (</a:t>
            </a:r>
            <a:r>
              <a:rPr lang="en-US" sz="2400" dirty="0" err="1">
                <a:solidFill>
                  <a:srgbClr val="92D050"/>
                </a:solidFill>
              </a:rPr>
              <a:t>Verderber</a:t>
            </a:r>
            <a:r>
              <a:rPr lang="en-US" sz="2400" dirty="0">
                <a:solidFill>
                  <a:srgbClr val="92D050"/>
                </a:solidFill>
              </a:rPr>
              <a:t>, 2012)</a:t>
            </a:r>
            <a:endParaRPr lang="en-GB" sz="2400" dirty="0">
              <a:solidFill>
                <a:srgbClr val="92D050"/>
              </a:solidFill>
            </a:endParaRPr>
          </a:p>
          <a:p>
            <a:endParaRPr lang="en-GB" dirty="0"/>
          </a:p>
        </p:txBody>
      </p:sp>
    </p:spTree>
    <p:extLst>
      <p:ext uri="{BB962C8B-B14F-4D97-AF65-F5344CB8AC3E}">
        <p14:creationId xmlns:p14="http://schemas.microsoft.com/office/powerpoint/2010/main" xmlns="" val="38348213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a:xfrm>
            <a:off x="344825" y="1270000"/>
            <a:ext cx="8596668" cy="4493491"/>
          </a:xfrm>
        </p:spPr>
        <p:txBody>
          <a:bodyPr>
            <a:noAutofit/>
          </a:bodyPr>
          <a:lstStyle/>
          <a:p>
            <a:r>
              <a:rPr lang="en-US" sz="2400" dirty="0">
                <a:solidFill>
                  <a:srgbClr val="92D050"/>
                </a:solidFill>
              </a:rPr>
              <a:t>The way to vary our voice, the distance we create between people, eye contact, body gestures, and posture affects how people understand our communication objectives. </a:t>
            </a:r>
            <a:endParaRPr lang="en-US" sz="2400" dirty="0" smtClean="0">
              <a:solidFill>
                <a:srgbClr val="92D050"/>
              </a:solidFill>
            </a:endParaRPr>
          </a:p>
          <a:p>
            <a:r>
              <a:rPr lang="en-US" sz="2400" dirty="0" smtClean="0">
                <a:solidFill>
                  <a:srgbClr val="92D050"/>
                </a:solidFill>
              </a:rPr>
              <a:t>Depending </a:t>
            </a:r>
            <a:r>
              <a:rPr lang="en-US" sz="2400" dirty="0">
                <a:solidFill>
                  <a:srgbClr val="92D050"/>
                </a:solidFill>
              </a:rPr>
              <a:t>on your occupation, you may be required to communicate specific information to other people on a daily basis. </a:t>
            </a:r>
            <a:endParaRPr lang="en-US" sz="2400" dirty="0" smtClean="0">
              <a:solidFill>
                <a:srgbClr val="92D050"/>
              </a:solidFill>
            </a:endParaRPr>
          </a:p>
          <a:p>
            <a:r>
              <a:rPr lang="en-US" sz="2400" dirty="0" smtClean="0">
                <a:solidFill>
                  <a:srgbClr val="92D050"/>
                </a:solidFill>
              </a:rPr>
              <a:t>The </a:t>
            </a:r>
            <a:r>
              <a:rPr lang="en-US" sz="2400" dirty="0">
                <a:solidFill>
                  <a:srgbClr val="92D050"/>
                </a:solidFill>
              </a:rPr>
              <a:t>use of nonverbal cues can enhance the way people receive your communication. </a:t>
            </a:r>
            <a:endParaRPr lang="en-US" sz="2400" dirty="0" smtClean="0">
              <a:solidFill>
                <a:srgbClr val="92D050"/>
              </a:solidFill>
            </a:endParaRPr>
          </a:p>
          <a:p>
            <a:r>
              <a:rPr lang="en-US" sz="2400" dirty="0" smtClean="0">
                <a:solidFill>
                  <a:srgbClr val="92D050"/>
                </a:solidFill>
              </a:rPr>
              <a:t>Communication </a:t>
            </a:r>
            <a:r>
              <a:rPr lang="en-US" sz="2400" dirty="0">
                <a:solidFill>
                  <a:srgbClr val="92D050"/>
                </a:solidFill>
              </a:rPr>
              <a:t>with excitement and enthusiasm is often received well by people. </a:t>
            </a:r>
            <a:endParaRPr lang="en-GB" sz="2400" dirty="0">
              <a:solidFill>
                <a:srgbClr val="92D050"/>
              </a:solidFill>
            </a:endParaRPr>
          </a:p>
        </p:txBody>
      </p:sp>
    </p:spTree>
    <p:extLst>
      <p:ext uri="{BB962C8B-B14F-4D97-AF65-F5344CB8AC3E}">
        <p14:creationId xmlns:p14="http://schemas.microsoft.com/office/powerpoint/2010/main" xmlns="" val="33308896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normAutofit/>
          </a:bodyPr>
          <a:lstStyle/>
          <a:p>
            <a:r>
              <a:rPr lang="en-US" sz="2400" dirty="0">
                <a:solidFill>
                  <a:srgbClr val="92D050"/>
                </a:solidFill>
              </a:rPr>
              <a:t>You should always have a conscious awareness of your nonverbal cues for it allows people to receive the message the way wanted. </a:t>
            </a:r>
            <a:endParaRPr lang="en-US" sz="2400" dirty="0" smtClean="0">
              <a:solidFill>
                <a:srgbClr val="92D050"/>
              </a:solidFill>
            </a:endParaRPr>
          </a:p>
          <a:p>
            <a:r>
              <a:rPr lang="en-US" sz="2400" dirty="0" smtClean="0">
                <a:solidFill>
                  <a:srgbClr val="92D050"/>
                </a:solidFill>
              </a:rPr>
              <a:t>Contrary </a:t>
            </a:r>
            <a:r>
              <a:rPr lang="en-US" sz="2400" dirty="0">
                <a:solidFill>
                  <a:srgbClr val="92D050"/>
                </a:solidFill>
              </a:rPr>
              <a:t>nonverbal can be a significant barrier to effective communication. </a:t>
            </a:r>
            <a:endParaRPr lang="en-US" sz="2400" dirty="0" smtClean="0">
              <a:solidFill>
                <a:srgbClr val="92D050"/>
              </a:solidFill>
            </a:endParaRPr>
          </a:p>
          <a:p>
            <a:r>
              <a:rPr lang="en-US" sz="2400" dirty="0" smtClean="0">
                <a:solidFill>
                  <a:srgbClr val="92D050"/>
                </a:solidFill>
              </a:rPr>
              <a:t>Make </a:t>
            </a:r>
            <a:r>
              <a:rPr lang="en-US" sz="2400" dirty="0">
                <a:solidFill>
                  <a:srgbClr val="92D050"/>
                </a:solidFill>
              </a:rPr>
              <a:t>good contact with people, for instance, greeting them, always sends a signal that you are welcoming, sharing and kind person. Be friendly to </a:t>
            </a:r>
            <a:r>
              <a:rPr lang="en-US" sz="2400" dirty="0" smtClean="0">
                <a:solidFill>
                  <a:srgbClr val="92D050"/>
                </a:solidFill>
              </a:rPr>
              <a:t>people for </a:t>
            </a:r>
            <a:r>
              <a:rPr lang="en-US" sz="2400" dirty="0">
                <a:solidFill>
                  <a:srgbClr val="92D050"/>
                </a:solidFill>
              </a:rPr>
              <a:t>this will enhance your verbal messages.</a:t>
            </a:r>
            <a:endParaRPr lang="en-GB" sz="2400" dirty="0">
              <a:solidFill>
                <a:srgbClr val="92D050"/>
              </a:solidFill>
            </a:endParaRPr>
          </a:p>
          <a:p>
            <a:endParaRPr lang="en-GB" sz="2400" dirty="0"/>
          </a:p>
        </p:txBody>
      </p:sp>
    </p:spTree>
    <p:extLst>
      <p:ext uri="{BB962C8B-B14F-4D97-AF65-F5344CB8AC3E}">
        <p14:creationId xmlns:p14="http://schemas.microsoft.com/office/powerpoint/2010/main" xmlns="" val="8673346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Situation 3:</a:t>
            </a:r>
            <a:r>
              <a:rPr lang="en-US" b="1" dirty="0"/>
              <a:t>Body language in office meetings</a:t>
            </a:r>
            <a:r>
              <a:rPr lang="en-GB" dirty="0"/>
              <a:t/>
            </a:r>
            <a:br>
              <a:rPr lang="en-GB" dirty="0"/>
            </a:br>
            <a:endParaRPr lang="en-GB" dirty="0"/>
          </a:p>
        </p:txBody>
      </p:sp>
      <p:sp>
        <p:nvSpPr>
          <p:cNvPr id="3" name="Content Placeholder 2"/>
          <p:cNvSpPr>
            <a:spLocks noGrp="1"/>
          </p:cNvSpPr>
          <p:nvPr>
            <p:ph idx="1"/>
          </p:nvPr>
        </p:nvSpPr>
        <p:spPr>
          <a:xfrm>
            <a:off x="677334" y="1482437"/>
            <a:ext cx="8596668" cy="4558926"/>
          </a:xfrm>
        </p:spPr>
        <p:txBody>
          <a:bodyPr>
            <a:normAutofit/>
          </a:bodyPr>
          <a:lstStyle/>
          <a:p>
            <a:r>
              <a:rPr lang="en-US" sz="2400" dirty="0">
                <a:solidFill>
                  <a:srgbClr val="92D050"/>
                </a:solidFill>
              </a:rPr>
              <a:t>While in Office meetings, we should ever be conscious of our body language for it speaks on our behalf</a:t>
            </a:r>
            <a:r>
              <a:rPr lang="en-US" sz="2400" dirty="0" smtClean="0">
                <a:solidFill>
                  <a:srgbClr val="92D050"/>
                </a:solidFill>
              </a:rPr>
              <a:t>.</a:t>
            </a:r>
          </a:p>
          <a:p>
            <a:r>
              <a:rPr lang="en-US" sz="2400" dirty="0" smtClean="0">
                <a:solidFill>
                  <a:srgbClr val="92D050"/>
                </a:solidFill>
              </a:rPr>
              <a:t> </a:t>
            </a:r>
            <a:r>
              <a:rPr lang="en-US" sz="2400" dirty="0">
                <a:solidFill>
                  <a:srgbClr val="92D050"/>
                </a:solidFill>
              </a:rPr>
              <a:t>Body language is a culmination of the way one sits, stands, moves arms and feet. </a:t>
            </a:r>
            <a:endParaRPr lang="en-US" sz="2400" dirty="0" smtClean="0">
              <a:solidFill>
                <a:srgbClr val="92D050"/>
              </a:solidFill>
            </a:endParaRPr>
          </a:p>
          <a:p>
            <a:r>
              <a:rPr lang="en-US" sz="2400" dirty="0" smtClean="0">
                <a:solidFill>
                  <a:srgbClr val="92D050"/>
                </a:solidFill>
              </a:rPr>
              <a:t>It </a:t>
            </a:r>
            <a:r>
              <a:rPr lang="en-US" sz="2400" dirty="0">
                <a:solidFill>
                  <a:srgbClr val="92D050"/>
                </a:solidFill>
              </a:rPr>
              <a:t>all starts with how we dress, make eye contact, our body posture and the different gestures we make during meetings. Body language should be assertive. </a:t>
            </a:r>
            <a:endParaRPr lang="en-US" sz="2400" dirty="0" smtClean="0">
              <a:solidFill>
                <a:srgbClr val="92D050"/>
              </a:solidFill>
            </a:endParaRPr>
          </a:p>
          <a:p>
            <a:r>
              <a:rPr lang="en-US" sz="2400" dirty="0" smtClean="0">
                <a:solidFill>
                  <a:srgbClr val="92D050"/>
                </a:solidFill>
              </a:rPr>
              <a:t>Show </a:t>
            </a:r>
            <a:r>
              <a:rPr lang="en-US" sz="2400" dirty="0">
                <a:solidFill>
                  <a:srgbClr val="92D050"/>
                </a:solidFill>
              </a:rPr>
              <a:t>confidence and assertiveness in your opinions and viewpoints otherwise you will be doubted. </a:t>
            </a:r>
            <a:endParaRPr lang="en-GB" sz="2400" dirty="0">
              <a:solidFill>
                <a:srgbClr val="92D050"/>
              </a:solidFill>
            </a:endParaRPr>
          </a:p>
        </p:txBody>
      </p:sp>
    </p:spTree>
    <p:extLst>
      <p:ext uri="{BB962C8B-B14F-4D97-AF65-F5344CB8AC3E}">
        <p14:creationId xmlns:p14="http://schemas.microsoft.com/office/powerpoint/2010/main" xmlns="" val="20148443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a:xfrm>
            <a:off x="677334" y="1454727"/>
            <a:ext cx="8596668" cy="4586635"/>
          </a:xfrm>
        </p:spPr>
        <p:txBody>
          <a:bodyPr>
            <a:normAutofit lnSpcReduction="10000"/>
          </a:bodyPr>
          <a:lstStyle/>
          <a:p>
            <a:r>
              <a:rPr lang="en-US" sz="2400" dirty="0">
                <a:solidFill>
                  <a:srgbClr val="92D050"/>
                </a:solidFill>
              </a:rPr>
              <a:t>Show confidence and assertiveness in your opinions and viewpoints otherwise you will be doubted. </a:t>
            </a:r>
            <a:endParaRPr lang="en-US" sz="2400" dirty="0" smtClean="0">
              <a:solidFill>
                <a:srgbClr val="92D050"/>
              </a:solidFill>
            </a:endParaRPr>
          </a:p>
          <a:p>
            <a:r>
              <a:rPr lang="en-US" sz="2400" dirty="0" smtClean="0">
                <a:solidFill>
                  <a:srgbClr val="92D050"/>
                </a:solidFill>
              </a:rPr>
              <a:t>Few </a:t>
            </a:r>
            <a:r>
              <a:rPr lang="en-US" sz="2400" dirty="0">
                <a:solidFill>
                  <a:srgbClr val="92D050"/>
                </a:solidFill>
              </a:rPr>
              <a:t>body language strategies and techniques are commonly taken to be signs of confidence</a:t>
            </a:r>
            <a:r>
              <a:rPr lang="en-US" sz="2400" dirty="0" smtClean="0">
                <a:solidFill>
                  <a:srgbClr val="92D050"/>
                </a:solidFill>
              </a:rPr>
              <a:t>.</a:t>
            </a:r>
          </a:p>
          <a:p>
            <a:r>
              <a:rPr lang="en-US" sz="2400" dirty="0" smtClean="0">
                <a:solidFill>
                  <a:srgbClr val="92D050"/>
                </a:solidFill>
              </a:rPr>
              <a:t> </a:t>
            </a:r>
            <a:r>
              <a:rPr lang="en-US" sz="2400" dirty="0">
                <a:solidFill>
                  <a:srgbClr val="92D050"/>
                </a:solidFill>
              </a:rPr>
              <a:t>Take up more space. Cowards tend to have their arms closed and their feet under their chair taking up the least space possible. </a:t>
            </a:r>
            <a:endParaRPr lang="en-US" sz="2400" dirty="0" smtClean="0">
              <a:solidFill>
                <a:srgbClr val="92D050"/>
              </a:solidFill>
            </a:endParaRPr>
          </a:p>
          <a:p>
            <a:r>
              <a:rPr lang="en-US" sz="2400" dirty="0" smtClean="0">
                <a:solidFill>
                  <a:srgbClr val="92D050"/>
                </a:solidFill>
              </a:rPr>
              <a:t>To </a:t>
            </a:r>
            <a:r>
              <a:rPr lang="en-US" sz="2400" dirty="0">
                <a:solidFill>
                  <a:srgbClr val="92D050"/>
                </a:solidFill>
              </a:rPr>
              <a:t>show trust, you have to claim your space firmly. Steepling is another universal sign of confidence that enhances verbal communication. </a:t>
            </a:r>
            <a:endParaRPr lang="en-US" sz="2400" dirty="0" smtClean="0">
              <a:solidFill>
                <a:srgbClr val="92D050"/>
              </a:solidFill>
            </a:endParaRPr>
          </a:p>
          <a:p>
            <a:r>
              <a:rPr lang="en-US" sz="2400" dirty="0" smtClean="0">
                <a:solidFill>
                  <a:srgbClr val="92D050"/>
                </a:solidFill>
              </a:rPr>
              <a:t>It </a:t>
            </a:r>
            <a:r>
              <a:rPr lang="en-US" sz="2400" dirty="0">
                <a:solidFill>
                  <a:srgbClr val="92D050"/>
                </a:solidFill>
              </a:rPr>
              <a:t>is when one presses the tips of their fingers together with palms opposite each other in front of your torso.</a:t>
            </a:r>
            <a:endParaRPr lang="en-GB" sz="2400" dirty="0">
              <a:solidFill>
                <a:srgbClr val="92D050"/>
              </a:solidFill>
            </a:endParaRPr>
          </a:p>
          <a:p>
            <a:endParaRPr lang="en-GB" sz="2400" dirty="0">
              <a:solidFill>
                <a:srgbClr val="92D050"/>
              </a:solidFill>
            </a:endParaRPr>
          </a:p>
        </p:txBody>
      </p:sp>
    </p:spTree>
    <p:extLst>
      <p:ext uri="{BB962C8B-B14F-4D97-AF65-F5344CB8AC3E}">
        <p14:creationId xmlns:p14="http://schemas.microsoft.com/office/powerpoint/2010/main" xmlns="" val="31525588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748145"/>
            <a:ext cx="8596668" cy="5293217"/>
          </a:xfrm>
        </p:spPr>
        <p:txBody>
          <a:bodyPr>
            <a:normAutofit lnSpcReduction="10000"/>
          </a:bodyPr>
          <a:lstStyle/>
          <a:p>
            <a:r>
              <a:rPr lang="en-US" sz="2400" dirty="0">
                <a:solidFill>
                  <a:srgbClr val="92D050"/>
                </a:solidFill>
              </a:rPr>
              <a:t>During office meetings, it's wise to assume a relaxed and composed posture. </a:t>
            </a:r>
            <a:endParaRPr lang="en-US" sz="2400" dirty="0" smtClean="0">
              <a:solidFill>
                <a:srgbClr val="92D050"/>
              </a:solidFill>
            </a:endParaRPr>
          </a:p>
          <a:p>
            <a:r>
              <a:rPr lang="en-US" sz="2400" dirty="0" smtClean="0">
                <a:solidFill>
                  <a:srgbClr val="92D050"/>
                </a:solidFill>
              </a:rPr>
              <a:t>This </a:t>
            </a:r>
            <a:r>
              <a:rPr lang="en-US" sz="2400" dirty="0">
                <a:solidFill>
                  <a:srgbClr val="92D050"/>
                </a:solidFill>
              </a:rPr>
              <a:t>enables one to assemble and present their ideas and points well in a manner that is not contradictory to what they intended to portray. </a:t>
            </a:r>
            <a:endParaRPr lang="en-US" sz="2400" dirty="0" smtClean="0">
              <a:solidFill>
                <a:srgbClr val="92D050"/>
              </a:solidFill>
            </a:endParaRPr>
          </a:p>
          <a:p>
            <a:r>
              <a:rPr lang="en-US" sz="2400" dirty="0" smtClean="0">
                <a:solidFill>
                  <a:srgbClr val="92D050"/>
                </a:solidFill>
              </a:rPr>
              <a:t>Taking </a:t>
            </a:r>
            <a:r>
              <a:rPr lang="en-US" sz="2400" dirty="0">
                <a:solidFill>
                  <a:srgbClr val="92D050"/>
                </a:solidFill>
              </a:rPr>
              <a:t>short explanatory notes during office meetings is vital. This serves as a future reminder of the areas of concern that need your attention. </a:t>
            </a:r>
            <a:endParaRPr lang="en-US" sz="2400" dirty="0" smtClean="0">
              <a:solidFill>
                <a:srgbClr val="92D050"/>
              </a:solidFill>
            </a:endParaRPr>
          </a:p>
          <a:p>
            <a:r>
              <a:rPr lang="en-US" sz="2400" dirty="0" smtClean="0">
                <a:solidFill>
                  <a:srgbClr val="92D050"/>
                </a:solidFill>
              </a:rPr>
              <a:t>Be </a:t>
            </a:r>
            <a:r>
              <a:rPr lang="en-US" sz="2400" dirty="0">
                <a:solidFill>
                  <a:srgbClr val="92D050"/>
                </a:solidFill>
              </a:rPr>
              <a:t>an active listener and make eye contact as a sign of your attention. </a:t>
            </a:r>
            <a:endParaRPr lang="en-US" sz="2400" dirty="0" smtClean="0">
              <a:solidFill>
                <a:srgbClr val="92D050"/>
              </a:solidFill>
            </a:endParaRPr>
          </a:p>
          <a:p>
            <a:r>
              <a:rPr lang="en-US" sz="2400" dirty="0" smtClean="0">
                <a:solidFill>
                  <a:srgbClr val="92D050"/>
                </a:solidFill>
              </a:rPr>
              <a:t> </a:t>
            </a:r>
            <a:r>
              <a:rPr lang="en-US" sz="2400" dirty="0">
                <a:solidFill>
                  <a:srgbClr val="92D050"/>
                </a:solidFill>
              </a:rPr>
              <a:t>Being well prepared before any meeting on the agendas of the day helps you to be at par with your colleagues and chip in the discussions as a sign of contribution and interest on the subject matter.</a:t>
            </a:r>
            <a:endParaRPr lang="en-GB" sz="2400" dirty="0">
              <a:solidFill>
                <a:srgbClr val="92D050"/>
              </a:solidFill>
            </a:endParaRPr>
          </a:p>
          <a:p>
            <a:endParaRPr lang="en-GB" sz="2400" dirty="0">
              <a:solidFill>
                <a:srgbClr val="92D050"/>
              </a:solidFill>
            </a:endParaRPr>
          </a:p>
        </p:txBody>
      </p:sp>
    </p:spTree>
    <p:extLst>
      <p:ext uri="{BB962C8B-B14F-4D97-AF65-F5344CB8AC3E}">
        <p14:creationId xmlns:p14="http://schemas.microsoft.com/office/powerpoint/2010/main" xmlns="" val="813397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482436"/>
            <a:ext cx="8596668" cy="4558926"/>
          </a:xfrm>
        </p:spPr>
        <p:txBody>
          <a:bodyPr>
            <a:normAutofit/>
          </a:bodyPr>
          <a:lstStyle/>
          <a:p>
            <a:r>
              <a:rPr lang="en-US" sz="2400" dirty="0">
                <a:solidFill>
                  <a:srgbClr val="92D050"/>
                </a:solidFill>
              </a:rPr>
              <a:t>Before an important meeting, always take a deep breathe and exhale through slowly through your mouth. </a:t>
            </a:r>
            <a:endParaRPr lang="en-US" sz="2400" dirty="0" smtClean="0">
              <a:solidFill>
                <a:srgbClr val="92D050"/>
              </a:solidFill>
            </a:endParaRPr>
          </a:p>
          <a:p>
            <a:r>
              <a:rPr lang="en-US" sz="2400" dirty="0" smtClean="0">
                <a:solidFill>
                  <a:srgbClr val="92D050"/>
                </a:solidFill>
              </a:rPr>
              <a:t>This </a:t>
            </a:r>
            <a:r>
              <a:rPr lang="en-US" sz="2400" dirty="0">
                <a:solidFill>
                  <a:srgbClr val="92D050"/>
                </a:solidFill>
              </a:rPr>
              <a:t>helps release the tension that you may have and relax your mind. </a:t>
            </a:r>
            <a:endParaRPr lang="en-US" sz="2400" dirty="0" smtClean="0">
              <a:solidFill>
                <a:srgbClr val="92D050"/>
              </a:solidFill>
            </a:endParaRPr>
          </a:p>
          <a:p>
            <a:r>
              <a:rPr lang="en-US" sz="2400" dirty="0" smtClean="0">
                <a:solidFill>
                  <a:srgbClr val="92D050"/>
                </a:solidFill>
              </a:rPr>
              <a:t>To </a:t>
            </a:r>
            <a:r>
              <a:rPr lang="en-US" sz="2400" dirty="0">
                <a:solidFill>
                  <a:srgbClr val="92D050"/>
                </a:solidFill>
              </a:rPr>
              <a:t>look decisive, rotate your arms. </a:t>
            </a:r>
            <a:endParaRPr lang="en-US" sz="2400" dirty="0" smtClean="0">
              <a:solidFill>
                <a:srgbClr val="92D050"/>
              </a:solidFill>
            </a:endParaRPr>
          </a:p>
          <a:p>
            <a:r>
              <a:rPr lang="en-US" sz="2400" dirty="0" smtClean="0">
                <a:solidFill>
                  <a:srgbClr val="92D050"/>
                </a:solidFill>
              </a:rPr>
              <a:t>This </a:t>
            </a:r>
            <a:r>
              <a:rPr lang="en-US" sz="2400" dirty="0">
                <a:solidFill>
                  <a:srgbClr val="92D050"/>
                </a:solidFill>
              </a:rPr>
              <a:t>is a sign that you are open and willing to negotiate on a certain point. </a:t>
            </a:r>
            <a:endParaRPr lang="en-GB" sz="2400" dirty="0">
              <a:solidFill>
                <a:srgbClr val="92D050"/>
              </a:solidFill>
            </a:endParaRPr>
          </a:p>
        </p:txBody>
      </p:sp>
    </p:spTree>
    <p:extLst>
      <p:ext uri="{BB962C8B-B14F-4D97-AF65-F5344CB8AC3E}">
        <p14:creationId xmlns:p14="http://schemas.microsoft.com/office/powerpoint/2010/main" xmlns="" val="37707408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normAutofit/>
          </a:bodyPr>
          <a:lstStyle/>
          <a:p>
            <a:r>
              <a:rPr lang="en-US" sz="2400" dirty="0">
                <a:solidFill>
                  <a:srgbClr val="92D050"/>
                </a:solidFill>
              </a:rPr>
              <a:t>Always speak early to be taken seriously with your points. Speaking early even if is on a trivial issue shows that you are ready to participate in the meeting. </a:t>
            </a:r>
            <a:endParaRPr lang="en-US" sz="2400" dirty="0" smtClean="0">
              <a:solidFill>
                <a:srgbClr val="92D050"/>
              </a:solidFill>
            </a:endParaRPr>
          </a:p>
          <a:p>
            <a:r>
              <a:rPr lang="en-US" sz="2400" dirty="0" smtClean="0">
                <a:solidFill>
                  <a:srgbClr val="92D050"/>
                </a:solidFill>
              </a:rPr>
              <a:t>Observe </a:t>
            </a:r>
            <a:r>
              <a:rPr lang="en-US" sz="2400" dirty="0">
                <a:solidFill>
                  <a:srgbClr val="92D050"/>
                </a:solidFill>
              </a:rPr>
              <a:t>turn-taking so that you don't dominate in the meeting. </a:t>
            </a:r>
            <a:endParaRPr lang="en-US" sz="2400" dirty="0" smtClean="0">
              <a:solidFill>
                <a:srgbClr val="92D050"/>
              </a:solidFill>
            </a:endParaRPr>
          </a:p>
          <a:p>
            <a:r>
              <a:rPr lang="en-US" sz="2400" dirty="0" smtClean="0">
                <a:solidFill>
                  <a:srgbClr val="92D050"/>
                </a:solidFill>
              </a:rPr>
              <a:t>Give </a:t>
            </a:r>
            <a:r>
              <a:rPr lang="en-US" sz="2400" dirty="0">
                <a:solidFill>
                  <a:srgbClr val="92D050"/>
                </a:solidFill>
              </a:rPr>
              <a:t>space to other people so that they can also contribute. </a:t>
            </a:r>
            <a:endParaRPr lang="en-US" sz="2400" dirty="0" smtClean="0">
              <a:solidFill>
                <a:srgbClr val="92D050"/>
              </a:solidFill>
            </a:endParaRPr>
          </a:p>
          <a:p>
            <a:r>
              <a:rPr lang="en-US" sz="2400" dirty="0" smtClean="0">
                <a:solidFill>
                  <a:srgbClr val="92D050"/>
                </a:solidFill>
              </a:rPr>
              <a:t>These </a:t>
            </a:r>
            <a:r>
              <a:rPr lang="en-US" sz="2400" dirty="0">
                <a:solidFill>
                  <a:srgbClr val="92D050"/>
                </a:solidFill>
              </a:rPr>
              <a:t>simple actions of nonverbal communication help to enhance verbal communication (Lewis, 2012).</a:t>
            </a:r>
            <a:endParaRPr lang="en-GB" sz="2400" dirty="0">
              <a:solidFill>
                <a:srgbClr val="92D050"/>
              </a:solidFill>
            </a:endParaRPr>
          </a:p>
        </p:txBody>
      </p:sp>
    </p:spTree>
    <p:extLst>
      <p:ext uri="{BB962C8B-B14F-4D97-AF65-F5344CB8AC3E}">
        <p14:creationId xmlns:p14="http://schemas.microsoft.com/office/powerpoint/2010/main" xmlns="" val="14554700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82</TotalTime>
  <Words>1327</Words>
  <Application>Microsoft Office PowerPoint</Application>
  <PresentationFormat>Custom</PresentationFormat>
  <Paragraphs>94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Facet</vt:lpstr>
      <vt:lpstr>Assignment Name: Student’s Name: Instructor’s Name: Date:</vt:lpstr>
      <vt:lpstr>  A Presentation on how Nonverbal Communication can enhance Verbal Communication effectively at the work place</vt:lpstr>
      <vt:lpstr>INTRODUCTION</vt:lpstr>
      <vt:lpstr>Definition of terms</vt:lpstr>
      <vt:lpstr>Effects of Nonverbal Communication</vt:lpstr>
      <vt:lpstr>Situation 1: Making a presentation to a team</vt:lpstr>
      <vt:lpstr>Enhancing Verbal Communication during a Presentation</vt:lpstr>
      <vt:lpstr>Summary</vt:lpstr>
      <vt:lpstr>Continuation</vt:lpstr>
      <vt:lpstr>Situation 2:Meeting People </vt:lpstr>
      <vt:lpstr>Tips on how to enhance verbal communication when we meet people</vt:lpstr>
      <vt:lpstr>Summary</vt:lpstr>
      <vt:lpstr>Continuation</vt:lpstr>
      <vt:lpstr>Conclusion</vt:lpstr>
      <vt:lpstr>Situation 3:Body language in office meetings </vt:lpstr>
      <vt:lpstr>Continuation</vt:lpstr>
      <vt:lpstr>Slide 17</vt:lpstr>
      <vt:lpstr>Slide 18</vt:lpstr>
      <vt:lpstr>Conclusion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 Name: Student’s Name: Instructor’s Name: Date:</dc:title>
  <dc:creator>user1</dc:creator>
  <cp:lastModifiedBy>FRANK</cp:lastModifiedBy>
  <cp:revision>11</cp:revision>
  <dcterms:created xsi:type="dcterms:W3CDTF">2018-04-05T07:10:42Z</dcterms:created>
  <dcterms:modified xsi:type="dcterms:W3CDTF">2018-04-05T11:00:10Z</dcterms:modified>
</cp:coreProperties>
</file>